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7" r:id="rId2"/>
    <p:sldId id="355" r:id="rId3"/>
    <p:sldId id="356" r:id="rId4"/>
    <p:sldId id="357" r:id="rId5"/>
    <p:sldId id="358" r:id="rId6"/>
    <p:sldId id="359" r:id="rId7"/>
    <p:sldId id="360" r:id="rId8"/>
    <p:sldId id="361" r:id="rId9"/>
    <p:sldId id="362" r:id="rId10"/>
    <p:sldId id="363" r:id="rId11"/>
    <p:sldId id="364" r:id="rId12"/>
    <p:sldId id="365" r:id="rId13"/>
    <p:sldId id="366" r:id="rId14"/>
    <p:sldId id="336" r:id="rId15"/>
    <p:sldId id="367" r:id="rId16"/>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23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98" d="100"/>
          <a:sy n="98" d="100"/>
        </p:scale>
        <p:origin x="5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5BDDCC-7EAB-4D01-AAEC-F25FB93ABEE2}" type="datetimeFigureOut">
              <a:rPr lang="ro-RO" smtClean="0"/>
              <a:t>22.09.2025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3AB43D0-3683-4DDD-BE41-A12A65D2F206}" type="slidenum">
              <a:rPr lang="ro-RO" smtClean="0"/>
              <a:t>‹#›</a:t>
            </a:fld>
            <a:endParaRPr lang="ro-RO"/>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686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BDDCC-7EAB-4D01-AAEC-F25FB93ABEE2}" type="datetimeFigureOut">
              <a:rPr lang="ro-RO" smtClean="0"/>
              <a:t>22.09.2025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80201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BDDCC-7EAB-4D01-AAEC-F25FB93ABEE2}" type="datetimeFigureOut">
              <a:rPr lang="ro-RO" smtClean="0"/>
              <a:t>22.09.2025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53866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BDDCC-7EAB-4D01-AAEC-F25FB93ABEE2}" type="datetimeFigureOut">
              <a:rPr lang="ro-RO" smtClean="0"/>
              <a:t>22.09.2025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307263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5BDDCC-7EAB-4D01-AAEC-F25FB93ABEE2}" type="datetimeFigureOut">
              <a:rPr lang="ro-RO" smtClean="0"/>
              <a:t>22.09.2025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3AB43D0-3683-4DDD-BE41-A12A65D2F206}" type="slidenum">
              <a:rPr lang="ro-RO" smtClean="0"/>
              <a:t>‹#›</a:t>
            </a:fld>
            <a:endParaRPr lang="ro-RO"/>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371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5BDDCC-7EAB-4D01-AAEC-F25FB93ABEE2}" type="datetimeFigureOut">
              <a:rPr lang="ro-RO" smtClean="0"/>
              <a:t>22.09.2025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420129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5BDDCC-7EAB-4D01-AAEC-F25FB93ABEE2}" type="datetimeFigureOut">
              <a:rPr lang="ro-RO" smtClean="0"/>
              <a:t>22.09.2025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2361823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5BDDCC-7EAB-4D01-AAEC-F25FB93ABEE2}" type="datetimeFigureOut">
              <a:rPr lang="ro-RO" smtClean="0"/>
              <a:t>22.09.2025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1180791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5BDDCC-7EAB-4D01-AAEC-F25FB93ABEE2}" type="datetimeFigureOut">
              <a:rPr lang="ro-RO" smtClean="0"/>
              <a:t>22.09.2025</a:t>
            </a:fld>
            <a:endParaRPr lang="ro-RO"/>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o-RO"/>
          </a:p>
        </p:txBody>
      </p:sp>
      <p:sp>
        <p:nvSpPr>
          <p:cNvPr id="9" name="Slide Number Placeholder 8"/>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3471909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55BDDCC-7EAB-4D01-AAEC-F25FB93ABEE2}" type="datetimeFigureOut">
              <a:rPr lang="ro-RO" smtClean="0"/>
              <a:t>22.09.2025</a:t>
            </a:fld>
            <a:endParaRPr lang="ro-RO"/>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o-RO"/>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AB43D0-3683-4DDD-BE41-A12A65D2F206}" type="slidenum">
              <a:rPr lang="ro-RO" smtClean="0"/>
              <a:t>‹#›</a:t>
            </a:fld>
            <a:endParaRPr lang="ro-RO"/>
          </a:p>
        </p:txBody>
      </p:sp>
    </p:spTree>
    <p:extLst>
      <p:ext uri="{BB962C8B-B14F-4D97-AF65-F5344CB8AC3E}">
        <p14:creationId xmlns:p14="http://schemas.microsoft.com/office/powerpoint/2010/main" val="259854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5BDDCC-7EAB-4D01-AAEC-F25FB93ABEE2}" type="datetimeFigureOut">
              <a:rPr lang="ro-RO" smtClean="0"/>
              <a:t>22.09.2025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3AB43D0-3683-4DDD-BE41-A12A65D2F206}" type="slidenum">
              <a:rPr lang="ro-RO" smtClean="0"/>
              <a:t>‹#›</a:t>
            </a:fld>
            <a:endParaRPr lang="ro-RO"/>
          </a:p>
        </p:txBody>
      </p:sp>
    </p:spTree>
    <p:extLst>
      <p:ext uri="{BB962C8B-B14F-4D97-AF65-F5344CB8AC3E}">
        <p14:creationId xmlns:p14="http://schemas.microsoft.com/office/powerpoint/2010/main" val="300937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55BDDCC-7EAB-4D01-AAEC-F25FB93ABEE2}" type="datetimeFigureOut">
              <a:rPr lang="ro-RO" smtClean="0"/>
              <a:t>22.09.2025</a:t>
            </a:fld>
            <a:endParaRPr lang="ro-RO"/>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o-RO"/>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AB43D0-3683-4DDD-BE41-A12A65D2F206}" type="slidenum">
              <a:rPr lang="ro-RO" smtClean="0"/>
              <a:t>‹#›</a:t>
            </a:fld>
            <a:endParaRPr lang="ro-RO"/>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362838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6211" y="968188"/>
            <a:ext cx="10573587" cy="3271302"/>
          </a:xfrm>
        </p:spPr>
        <p:txBody>
          <a:bodyPr>
            <a:normAutofit fontScale="90000"/>
          </a:bodyPr>
          <a:lstStyle/>
          <a:p>
            <a:pPr algn="ctr"/>
            <a:br>
              <a:rPr lang="ro-RO" b="1" dirty="0">
                <a:solidFill>
                  <a:srgbClr val="C00000"/>
                </a:solidFill>
                <a:latin typeface="Times New Roman" panose="02020603050405020304" pitchFamily="18" charset="0"/>
                <a:cs typeface="Times New Roman" panose="02020603050405020304" pitchFamily="18" charset="0"/>
              </a:rPr>
            </a:br>
            <a:br>
              <a:rPr lang="ro-RO" b="1" dirty="0">
                <a:solidFill>
                  <a:srgbClr val="002060"/>
                </a:solidFill>
                <a:latin typeface="Times New Roman" panose="02020603050405020304" pitchFamily="18" charset="0"/>
                <a:cs typeface="Times New Roman" panose="02020603050405020304" pitchFamily="18" charset="0"/>
              </a:rPr>
            </a:br>
            <a:r>
              <a:rPr lang="ro-RO" sz="6200" b="1" dirty="0">
                <a:solidFill>
                  <a:srgbClr val="002060"/>
                </a:solidFill>
                <a:latin typeface="Times New Roman" panose="02020603050405020304" pitchFamily="18" charset="0"/>
                <a:cs typeface="Times New Roman" panose="02020603050405020304" pitchFamily="18" charset="0"/>
              </a:rPr>
              <a:t>SATISFACȚIA CADRELOR DIDACTICE LA LOCUL DE MUNCĂ</a:t>
            </a:r>
            <a:r>
              <a:rPr lang="en-GB" sz="6200" b="1" dirty="0">
                <a:solidFill>
                  <a:srgbClr val="002060"/>
                </a:solidFill>
                <a:latin typeface="Times New Roman" panose="02020603050405020304" pitchFamily="18" charset="0"/>
                <a:cs typeface="Times New Roman" panose="02020603050405020304" pitchFamily="18" charset="0"/>
              </a:rPr>
              <a:t> </a:t>
            </a:r>
            <a:r>
              <a:rPr lang="ro-RO" sz="6200" b="1" dirty="0">
                <a:solidFill>
                  <a:srgbClr val="002060"/>
                </a:solidFill>
                <a:latin typeface="Times New Roman" panose="02020603050405020304" pitchFamily="18" charset="0"/>
                <a:cs typeface="Times New Roman" panose="02020603050405020304" pitchFamily="18" charset="0"/>
              </a:rPr>
              <a:t>2024-2025</a:t>
            </a:r>
            <a:br>
              <a:rPr lang="en-GB" sz="2700" b="1" dirty="0">
                <a:solidFill>
                  <a:srgbClr val="002060"/>
                </a:solidFill>
                <a:latin typeface="Times New Roman" panose="02020603050405020304" pitchFamily="18" charset="0"/>
                <a:cs typeface="Times New Roman" panose="02020603050405020304" pitchFamily="18" charset="0"/>
              </a:rPr>
            </a:br>
            <a:r>
              <a:rPr lang="en-GB" sz="1600" b="1" dirty="0" err="1">
                <a:solidFill>
                  <a:srgbClr val="1E23AC"/>
                </a:solidFill>
                <a:latin typeface="Times New Roman" panose="02020603050405020304" pitchFamily="18" charset="0"/>
                <a:cs typeface="Times New Roman" panose="02020603050405020304" pitchFamily="18" charset="0"/>
              </a:rPr>
              <a:t>Chestionar</a:t>
            </a:r>
            <a:r>
              <a:rPr lang="en-GB" sz="1600" b="1" dirty="0">
                <a:solidFill>
                  <a:srgbClr val="1E23AC"/>
                </a:solidFill>
                <a:latin typeface="Times New Roman" panose="02020603050405020304" pitchFamily="18" charset="0"/>
                <a:cs typeface="Times New Roman" panose="02020603050405020304" pitchFamily="18" charset="0"/>
              </a:rPr>
              <a:t> </a:t>
            </a:r>
            <a:r>
              <a:rPr lang="en-GB" sz="1600" b="1" dirty="0" err="1">
                <a:solidFill>
                  <a:srgbClr val="1E23AC"/>
                </a:solidFill>
                <a:latin typeface="Times New Roman" panose="02020603050405020304" pitchFamily="18" charset="0"/>
                <a:cs typeface="Times New Roman" panose="02020603050405020304" pitchFamily="18" charset="0"/>
              </a:rPr>
              <a:t>Realizat</a:t>
            </a:r>
            <a:r>
              <a:rPr lang="en-GB" sz="1600" b="1" dirty="0">
                <a:solidFill>
                  <a:srgbClr val="1E23AC"/>
                </a:solidFill>
                <a:latin typeface="Times New Roman" panose="02020603050405020304" pitchFamily="18" charset="0"/>
                <a:cs typeface="Times New Roman" panose="02020603050405020304" pitchFamily="18" charset="0"/>
              </a:rPr>
              <a:t> DMCDCS (</a:t>
            </a:r>
            <a:r>
              <a:rPr lang="ro-RO" sz="1600" b="1" dirty="0">
                <a:solidFill>
                  <a:srgbClr val="1E23AC"/>
                </a:solidFill>
                <a:latin typeface="Times New Roman" panose="02020603050405020304" pitchFamily="18" charset="0"/>
                <a:cs typeface="Times New Roman" panose="02020603050405020304" pitchFamily="18" charset="0"/>
              </a:rPr>
              <a:t>106 respondenți</a:t>
            </a:r>
            <a:r>
              <a:rPr lang="en-GB" sz="1600" b="1" dirty="0">
                <a:solidFill>
                  <a:srgbClr val="1E23AC"/>
                </a:solidFill>
                <a:latin typeface="Times New Roman" panose="02020603050405020304" pitchFamily="18" charset="0"/>
                <a:cs typeface="Times New Roman" panose="02020603050405020304" pitchFamily="18" charset="0"/>
              </a:rPr>
              <a:t>) </a:t>
            </a:r>
            <a:endParaRPr lang="ro-RO" sz="1600" dirty="0">
              <a:solidFill>
                <a:srgbClr val="1E23AC"/>
              </a:solidFill>
            </a:endParaRPr>
          </a:p>
        </p:txBody>
      </p:sp>
      <p:sp>
        <p:nvSpPr>
          <p:cNvPr id="3" name="Subtitle 2"/>
          <p:cNvSpPr>
            <a:spLocks noGrp="1"/>
          </p:cNvSpPr>
          <p:nvPr>
            <p:ph type="subTitle" idx="1"/>
          </p:nvPr>
        </p:nvSpPr>
        <p:spPr>
          <a:xfrm>
            <a:off x="1188904" y="5056094"/>
            <a:ext cx="9688686" cy="1900517"/>
          </a:xfrm>
        </p:spPr>
        <p:txBody>
          <a:bodyPr>
            <a:normAutofit/>
          </a:bodyPr>
          <a:lstStyle/>
          <a:p>
            <a:endParaRPr lang="ro-RO" dirty="0"/>
          </a:p>
          <a:p>
            <a:pPr algn="ctr">
              <a:lnSpc>
                <a:spcPct val="140000"/>
              </a:lnSpc>
            </a:pPr>
            <a:r>
              <a:rPr lang="ro-RO" sz="1300" b="1" dirty="0">
                <a:solidFill>
                  <a:srgbClr val="1E23AC"/>
                </a:solidFill>
                <a:latin typeface="Times New Roman" panose="02020603050405020304" pitchFamily="18" charset="0"/>
                <a:cs typeface="Times New Roman" panose="02020603050405020304" pitchFamily="18" charset="0"/>
              </a:rPr>
              <a:t>Chișinău, 25 iunie 2025</a:t>
            </a:r>
          </a:p>
        </p:txBody>
      </p:sp>
      <p:pic>
        <p:nvPicPr>
          <p:cNvPr id="5" name="Рисунок 4">
            <a:extLst>
              <a:ext uri="{FF2B5EF4-FFF2-40B4-BE49-F238E27FC236}">
                <a16:creationId xmlns:a16="http://schemas.microsoft.com/office/drawing/2014/main" id="{F5C69F2A-F53E-F6C9-A491-67E90CE75209}"/>
              </a:ext>
            </a:extLst>
          </p:cNvPr>
          <p:cNvPicPr>
            <a:picLocks noChangeAspect="1"/>
          </p:cNvPicPr>
          <p:nvPr/>
        </p:nvPicPr>
        <p:blipFill>
          <a:blip r:embed="rId2"/>
          <a:stretch>
            <a:fillRect/>
          </a:stretch>
        </p:blipFill>
        <p:spPr>
          <a:xfrm>
            <a:off x="7830753" y="450527"/>
            <a:ext cx="2979245" cy="759707"/>
          </a:xfrm>
          <a:prstGeom prst="rect">
            <a:avLst/>
          </a:prstGeom>
        </p:spPr>
      </p:pic>
    </p:spTree>
    <p:extLst>
      <p:ext uri="{BB962C8B-B14F-4D97-AF65-F5344CB8AC3E}">
        <p14:creationId xmlns:p14="http://schemas.microsoft.com/office/powerpoint/2010/main" val="545113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8EF9E84-BE8A-8E0F-ABE7-F84900EEE143}"/>
              </a:ext>
            </a:extLst>
          </p:cNvPr>
          <p:cNvPicPr>
            <a:picLocks noChangeAspect="1"/>
          </p:cNvPicPr>
          <p:nvPr/>
        </p:nvPicPr>
        <p:blipFill>
          <a:blip r:embed="rId2"/>
          <a:stretch>
            <a:fillRect/>
          </a:stretch>
        </p:blipFill>
        <p:spPr>
          <a:xfrm>
            <a:off x="1671484" y="0"/>
            <a:ext cx="8849032" cy="6858000"/>
          </a:xfrm>
          <a:prstGeom prst="rect">
            <a:avLst/>
          </a:prstGeom>
        </p:spPr>
      </p:pic>
      <p:sp>
        <p:nvSpPr>
          <p:cNvPr id="4" name="Rectangle 3">
            <a:extLst>
              <a:ext uri="{FF2B5EF4-FFF2-40B4-BE49-F238E27FC236}">
                <a16:creationId xmlns:a16="http://schemas.microsoft.com/office/drawing/2014/main" id="{E5E720C7-D355-A4D4-EBCA-8C17249DD070}"/>
              </a:ext>
            </a:extLst>
          </p:cNvPr>
          <p:cNvSpPr/>
          <p:nvPr/>
        </p:nvSpPr>
        <p:spPr>
          <a:xfrm>
            <a:off x="9909544" y="0"/>
            <a:ext cx="829340" cy="4465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FB53D615-803F-7F41-AE29-820FA8A1F1AD}"/>
              </a:ext>
            </a:extLst>
          </p:cNvPr>
          <p:cNvSpPr/>
          <p:nvPr/>
        </p:nvSpPr>
        <p:spPr>
          <a:xfrm>
            <a:off x="9909544" y="2962940"/>
            <a:ext cx="829340" cy="5458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4184558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D3AC3A-1DD6-0585-42A8-BD009B11637E}"/>
              </a:ext>
            </a:extLst>
          </p:cNvPr>
          <p:cNvPicPr>
            <a:picLocks noChangeAspect="1"/>
          </p:cNvPicPr>
          <p:nvPr/>
        </p:nvPicPr>
        <p:blipFill>
          <a:blip r:embed="rId2"/>
          <a:stretch>
            <a:fillRect/>
          </a:stretch>
        </p:blipFill>
        <p:spPr>
          <a:xfrm>
            <a:off x="1760655" y="0"/>
            <a:ext cx="8670687" cy="6858000"/>
          </a:xfrm>
          <a:prstGeom prst="rect">
            <a:avLst/>
          </a:prstGeom>
        </p:spPr>
      </p:pic>
      <p:sp>
        <p:nvSpPr>
          <p:cNvPr id="4" name="Rectangle 3">
            <a:extLst>
              <a:ext uri="{FF2B5EF4-FFF2-40B4-BE49-F238E27FC236}">
                <a16:creationId xmlns:a16="http://schemas.microsoft.com/office/drawing/2014/main" id="{3E65F726-2F39-4DFC-EC16-F095DF34A68D}"/>
              </a:ext>
            </a:extLst>
          </p:cNvPr>
          <p:cNvSpPr/>
          <p:nvPr/>
        </p:nvSpPr>
        <p:spPr>
          <a:xfrm>
            <a:off x="9973340" y="49619"/>
            <a:ext cx="645041" cy="382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588DC9FC-E43A-911E-F543-CA190C5D4298}"/>
              </a:ext>
            </a:extLst>
          </p:cNvPr>
          <p:cNvSpPr/>
          <p:nvPr/>
        </p:nvSpPr>
        <p:spPr>
          <a:xfrm>
            <a:off x="9916633" y="3848986"/>
            <a:ext cx="815162" cy="496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2375430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63A6188-B0B0-2A07-47CC-7158909C7BF3}"/>
              </a:ext>
            </a:extLst>
          </p:cNvPr>
          <p:cNvPicPr>
            <a:picLocks noChangeAspect="1"/>
          </p:cNvPicPr>
          <p:nvPr/>
        </p:nvPicPr>
        <p:blipFill>
          <a:blip r:embed="rId2"/>
          <a:stretch>
            <a:fillRect/>
          </a:stretch>
        </p:blipFill>
        <p:spPr>
          <a:xfrm>
            <a:off x="832703" y="1442760"/>
            <a:ext cx="10526594" cy="3972479"/>
          </a:xfrm>
          <a:prstGeom prst="rect">
            <a:avLst/>
          </a:prstGeom>
        </p:spPr>
      </p:pic>
    </p:spTree>
    <p:extLst>
      <p:ext uri="{BB962C8B-B14F-4D97-AF65-F5344CB8AC3E}">
        <p14:creationId xmlns:p14="http://schemas.microsoft.com/office/powerpoint/2010/main" val="4280083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0F9373-60AD-902B-D8D3-BA9F76743449}"/>
              </a:ext>
            </a:extLst>
          </p:cNvPr>
          <p:cNvPicPr>
            <a:picLocks noChangeAspect="1"/>
          </p:cNvPicPr>
          <p:nvPr/>
        </p:nvPicPr>
        <p:blipFill>
          <a:blip r:embed="rId2"/>
          <a:stretch>
            <a:fillRect/>
          </a:stretch>
        </p:blipFill>
        <p:spPr>
          <a:xfrm>
            <a:off x="599308" y="842601"/>
            <a:ext cx="10993384" cy="5172797"/>
          </a:xfrm>
          <a:prstGeom prst="rect">
            <a:avLst/>
          </a:prstGeom>
        </p:spPr>
      </p:pic>
      <p:sp>
        <p:nvSpPr>
          <p:cNvPr id="4" name="Rectangle 3">
            <a:extLst>
              <a:ext uri="{FF2B5EF4-FFF2-40B4-BE49-F238E27FC236}">
                <a16:creationId xmlns:a16="http://schemas.microsoft.com/office/drawing/2014/main" id="{CE3B54A5-E1CD-660A-A06F-AE3681C1B873}"/>
              </a:ext>
            </a:extLst>
          </p:cNvPr>
          <p:cNvSpPr/>
          <p:nvPr/>
        </p:nvSpPr>
        <p:spPr>
          <a:xfrm>
            <a:off x="11298865" y="893135"/>
            <a:ext cx="531628" cy="4323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1345307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0E33-61CB-E4B8-9C40-159693759C8F}"/>
              </a:ext>
            </a:extLst>
          </p:cNvPr>
          <p:cNvSpPr>
            <a:spLocks noGrp="1"/>
          </p:cNvSpPr>
          <p:nvPr>
            <p:ph type="title"/>
          </p:nvPr>
        </p:nvSpPr>
        <p:spPr>
          <a:xfrm>
            <a:off x="1097280" y="489098"/>
            <a:ext cx="10058400" cy="964018"/>
          </a:xfrm>
        </p:spPr>
        <p:txBody>
          <a:bodyPr>
            <a:normAutofit/>
          </a:bodyPr>
          <a:lstStyle/>
          <a:p>
            <a:r>
              <a:rPr lang="ro-RO" b="1" dirty="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Comentarii și propuneri</a:t>
            </a:r>
          </a:p>
        </p:txBody>
      </p:sp>
      <p:sp>
        <p:nvSpPr>
          <p:cNvPr id="3" name="Content Placeholder 2">
            <a:extLst>
              <a:ext uri="{FF2B5EF4-FFF2-40B4-BE49-F238E27FC236}">
                <a16:creationId xmlns:a16="http://schemas.microsoft.com/office/drawing/2014/main" id="{CDFB8787-73F3-543C-5D43-8026154F8945}"/>
              </a:ext>
            </a:extLst>
          </p:cNvPr>
          <p:cNvSpPr>
            <a:spLocks noGrp="1"/>
          </p:cNvSpPr>
          <p:nvPr>
            <p:ph idx="1"/>
          </p:nvPr>
        </p:nvSpPr>
        <p:spPr>
          <a:xfrm>
            <a:off x="1097280" y="1888505"/>
            <a:ext cx="10058400" cy="4019236"/>
          </a:xfrm>
        </p:spPr>
        <p:txBody>
          <a:bodyPr>
            <a:noAutofit/>
          </a:bodyPr>
          <a:lstStyle/>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Ar fi foarte bine, daca in fiecare bloc de studiu ar exista boxe pentru colectarea separata al deseurilor (plastic, hartie, sticla). Ar contribui la promovarea unui stil mai sustenabil la nivel de organizație.</a:t>
            </a:r>
          </a:p>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De creat mai multe zone de odihnă pentru studenți în toate blocurile și la mai multe etaje.</a:t>
            </a:r>
          </a:p>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Se dorește o mai mare transparență în decițiile de motivare</a:t>
            </a:r>
            <a:r>
              <a:rPr lang="en-GB" sz="1600" dirty="0">
                <a:latin typeface="Times New Roman" panose="02020603050405020304" pitchFamily="18" charset="0"/>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p>
            <a:pPr marL="90488" indent="357188" algn="just">
              <a:buFont typeface="Wingdings" panose="05000000000000000000" pitchFamily="2" charset="2"/>
              <a:buChar char="Ø"/>
            </a:pPr>
            <a:r>
              <a:rPr lang="ro-RO" sz="1600" b="1" dirty="0">
                <a:latin typeface="Times New Roman" panose="02020603050405020304" pitchFamily="18" charset="0"/>
                <a:cs typeface="Times New Roman" panose="02020603050405020304" pitchFamily="18" charset="0"/>
              </a:rPr>
              <a:t>1. </a:t>
            </a:r>
            <a:r>
              <a:rPr lang="ro-RO" sz="1600" dirty="0">
                <a:latin typeface="Times New Roman" panose="02020603050405020304" pitchFamily="18" charset="0"/>
                <a:cs typeface="Times New Roman" panose="02020603050405020304" pitchFamily="18" charset="0"/>
              </a:rPr>
              <a:t>Prima rugaminte este sa se tina cont ca in perioada rece a anului sa fie reglat agentul termic mai ales pentru zilele de weekend cind avem ore cu frecventa redusa, dar inclusiv si seara cind avem ore la masterat! </a:t>
            </a:r>
            <a:r>
              <a:rPr lang="ro-RO" sz="1600" b="1" dirty="0">
                <a:latin typeface="Times New Roman" panose="02020603050405020304" pitchFamily="18" charset="0"/>
                <a:cs typeface="Times New Roman" panose="02020603050405020304" pitchFamily="18" charset="0"/>
              </a:rPr>
              <a:t>2. </a:t>
            </a:r>
            <a:r>
              <a:rPr lang="ro-RO" sz="1600" dirty="0">
                <a:latin typeface="Times New Roman" panose="02020603050405020304" pitchFamily="18" charset="0"/>
                <a:cs typeface="Times New Roman" panose="02020603050405020304" pitchFamily="18" charset="0"/>
              </a:rPr>
              <a:t>Am bifat Multumit in ceea ce priveste salariul dar tin sa mentionez ca sunt multe activitati pe care le realizam "ca voluntariat".. s-ar putea sa fie revizuite aceste aspecte mai ales pentru cei care au functii manageriale.. salariul este doar pentru norma didactica, nu si pu cea manageriala..revizuirea salariului ar un factor foarte motivant mai ales ca sint foarte putini angajati din aceasta categorie.. citeva zeci </a:t>
            </a:r>
            <a:r>
              <a:rPr lang="ro-RO" sz="1600" b="1" dirty="0">
                <a:latin typeface="Times New Roman" panose="02020603050405020304" pitchFamily="18" charset="0"/>
                <a:cs typeface="Times New Roman" panose="02020603050405020304" pitchFamily="18" charset="0"/>
              </a:rPr>
              <a:t>3. </a:t>
            </a:r>
            <a:r>
              <a:rPr lang="ro-RO" sz="1600" dirty="0">
                <a:latin typeface="Times New Roman" panose="02020603050405020304" pitchFamily="18" charset="0"/>
                <a:cs typeface="Times New Roman" panose="02020603050405020304" pitchFamily="18" charset="0"/>
              </a:rPr>
              <a:t>Moodle chiar lucreaza mai bine, wi-fi-ul la fel este foarte bun.. Doar ca nu au mai fost repartizate pixuri speciale pentru tablile interactive.. </a:t>
            </a:r>
            <a:r>
              <a:rPr lang="ro-RO" sz="1600" b="1" dirty="0">
                <a:latin typeface="Times New Roman" panose="02020603050405020304" pitchFamily="18" charset="0"/>
                <a:cs typeface="Times New Roman" panose="02020603050405020304" pitchFamily="18" charset="0"/>
              </a:rPr>
              <a:t>4. </a:t>
            </a:r>
            <a:r>
              <a:rPr lang="ro-RO" sz="1600" dirty="0">
                <a:latin typeface="Times New Roman" panose="02020603050405020304" pitchFamily="18" charset="0"/>
                <a:cs typeface="Times New Roman" panose="02020603050405020304" pitchFamily="18" charset="0"/>
              </a:rPr>
              <a:t>Propun sa fie analizata posibilitatea de a prelungi orele de lucru ale Ospatariei sau posibiltatea de a face comanda la Ospataria ASEM pentru ridicarea prinzului in caserola.. de exemplu pina la o anumita ora.. ar fi foarte binevenit pentru zilele cind avem ore practica toata ziua si pina seara tirziu </a:t>
            </a:r>
            <a:r>
              <a:rPr lang="ro-RO" sz="1600" b="1" dirty="0">
                <a:latin typeface="Times New Roman" panose="02020603050405020304" pitchFamily="18" charset="0"/>
                <a:cs typeface="Times New Roman" panose="02020603050405020304" pitchFamily="18" charset="0"/>
              </a:rPr>
              <a:t>5. </a:t>
            </a:r>
            <a:r>
              <a:rPr lang="ro-RO" sz="1600" dirty="0">
                <a:latin typeface="Times New Roman" panose="02020603050405020304" pitchFamily="18" charset="0"/>
                <a:cs typeface="Times New Roman" panose="02020603050405020304" pitchFamily="18" charset="0"/>
              </a:rPr>
              <a:t>Poate fi revizuita proprortia normei pentru activitatea stiintifica atunci cind este mai mare norma didactica.. nu e neaparat sa fie 1:1..complicat si nu atit de relevant cind de exemplu angajarea e pe 1,5.. In rest e bine..</a:t>
            </a:r>
          </a:p>
        </p:txBody>
      </p:sp>
    </p:spTree>
    <p:extLst>
      <p:ext uri="{BB962C8B-B14F-4D97-AF65-F5344CB8AC3E}">
        <p14:creationId xmlns:p14="http://schemas.microsoft.com/office/powerpoint/2010/main" val="544058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CF65D-0248-9125-F781-842CAF8CA071}"/>
              </a:ext>
            </a:extLst>
          </p:cNvPr>
          <p:cNvSpPr>
            <a:spLocks noGrp="1"/>
          </p:cNvSpPr>
          <p:nvPr>
            <p:ph type="title"/>
          </p:nvPr>
        </p:nvSpPr>
        <p:spPr>
          <a:xfrm>
            <a:off x="1097280" y="286603"/>
            <a:ext cx="10058400" cy="1116895"/>
          </a:xfrm>
        </p:spPr>
        <p:txBody>
          <a:bodyPr/>
          <a:lstStyle/>
          <a:p>
            <a:r>
              <a:rPr lang="ro-RO" b="1" dirty="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Comentarii și propuneri</a:t>
            </a:r>
          </a:p>
        </p:txBody>
      </p:sp>
      <p:sp>
        <p:nvSpPr>
          <p:cNvPr id="3" name="Content Placeholder 2">
            <a:extLst>
              <a:ext uri="{FF2B5EF4-FFF2-40B4-BE49-F238E27FC236}">
                <a16:creationId xmlns:a16="http://schemas.microsoft.com/office/drawing/2014/main" id="{E4567C25-0EF4-18B8-0CFC-9EAC9CFC4B50}"/>
              </a:ext>
            </a:extLst>
          </p:cNvPr>
          <p:cNvSpPr>
            <a:spLocks noGrp="1"/>
          </p:cNvSpPr>
          <p:nvPr>
            <p:ph idx="1"/>
          </p:nvPr>
        </p:nvSpPr>
        <p:spPr>
          <a:xfrm>
            <a:off x="1097280" y="1980204"/>
            <a:ext cx="10058400" cy="3712383"/>
          </a:xfrm>
        </p:spPr>
        <p:txBody>
          <a:bodyPr>
            <a:normAutofit/>
          </a:bodyPr>
          <a:lstStyle/>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Dotarea TUTUROR sălilor de studii cu 2 table (interactivă și white board). Introducerea serviciului de suport tehnic/tehnologic/IT, pentru studenți și profesori, cu acces liber în timpul zilei de lucru în caz că ceva nu este clar sau apar probleme. Introducerea cursului despre elaborarea prezentărilor pentru lecții, conferințe și alte manifestări/evenimente pentru profesori. (Din păcate, mai sunt situații când prezentarea este un set de slide-uri cu mult text.) Introducerea suportului financiar regulat pentru dezvoltarea profesională.</a:t>
            </a:r>
          </a:p>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Un accent mai pronunțat pe activitatea științifico-didactică în cadrul instituției și calitatea serviciilor oferite beneficiarilor, mai puține activități cronofage și consumatoare de energie, diversificarea stagiilor peste hotare (de documentare, formare, perfecționare, schimb de bune practici, etc.) și locațiilor, un salariu decent și motivant, stabilitate, parteneriate și colaborare mai bună! Mult succes tuturor! </a:t>
            </a:r>
          </a:p>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Să se introducă o hotă în cantina blocului A</a:t>
            </a:r>
            <a:r>
              <a:rPr lang="en-GB" sz="1600" dirty="0">
                <a:latin typeface="Times New Roman" panose="02020603050405020304" pitchFamily="18" charset="0"/>
                <a:cs typeface="Times New Roman" panose="02020603050405020304" pitchFamily="18" charset="0"/>
              </a:rPr>
              <a:t>.</a:t>
            </a:r>
            <a:endParaRPr lang="ro-RO" sz="1600" dirty="0">
              <a:latin typeface="Times New Roman" panose="02020603050405020304" pitchFamily="18" charset="0"/>
              <a:cs typeface="Times New Roman" panose="02020603050405020304" pitchFamily="18" charset="0"/>
            </a:endParaRPr>
          </a:p>
          <a:p>
            <a:pPr marL="90488" indent="357188" algn="just">
              <a:buFont typeface="Wingdings" panose="05000000000000000000" pitchFamily="2" charset="2"/>
              <a:buChar char="Ø"/>
            </a:pPr>
            <a:r>
              <a:rPr lang="it-IT" sz="1600" dirty="0">
                <a:latin typeface="Times New Roman" panose="02020603050405020304" pitchFamily="18" charset="0"/>
                <a:cs typeface="Times New Roman" panose="02020603050405020304" pitchFamily="18" charset="0"/>
              </a:rPr>
              <a:t>Daca este posibil repararea blocurilor sanitare din blocul F.</a:t>
            </a:r>
          </a:p>
          <a:p>
            <a:pPr marL="90488" indent="357188" algn="just">
              <a:buFont typeface="Wingdings" panose="05000000000000000000" pitchFamily="2" charset="2"/>
              <a:buChar char="Ø"/>
            </a:pPr>
            <a:r>
              <a:rPr lang="ro-RO" sz="1600" dirty="0">
                <a:latin typeface="Times New Roman" panose="02020603050405020304" pitchFamily="18" charset="0"/>
                <a:cs typeface="Times New Roman" panose="02020603050405020304" pitchFamily="18" charset="0"/>
              </a:rPr>
              <a:t>Mulțumim🌸</a:t>
            </a:r>
          </a:p>
          <a:p>
            <a:pPr marL="90488" indent="357188" algn="just">
              <a:buFont typeface="Wingdings" panose="05000000000000000000" pitchFamily="2" charset="2"/>
              <a:buChar char="Ø"/>
            </a:pPr>
            <a:endParaRPr lang="ro-RO"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815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D9BB19D-F085-77FB-ECC3-7ECDA8738DE9}"/>
              </a:ext>
            </a:extLst>
          </p:cNvPr>
          <p:cNvPicPr>
            <a:picLocks noChangeAspect="1"/>
          </p:cNvPicPr>
          <p:nvPr/>
        </p:nvPicPr>
        <p:blipFill>
          <a:blip r:embed="rId2"/>
          <a:stretch>
            <a:fillRect/>
          </a:stretch>
        </p:blipFill>
        <p:spPr>
          <a:xfrm>
            <a:off x="2108707" y="0"/>
            <a:ext cx="7974586" cy="6858000"/>
          </a:xfrm>
          <a:prstGeom prst="rect">
            <a:avLst/>
          </a:prstGeom>
        </p:spPr>
      </p:pic>
    </p:spTree>
    <p:extLst>
      <p:ext uri="{BB962C8B-B14F-4D97-AF65-F5344CB8AC3E}">
        <p14:creationId xmlns:p14="http://schemas.microsoft.com/office/powerpoint/2010/main" val="2601130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1A41918-C02F-1877-93F9-CBE0DC70835D}"/>
              </a:ext>
            </a:extLst>
          </p:cNvPr>
          <p:cNvPicPr>
            <a:picLocks noChangeAspect="1"/>
          </p:cNvPicPr>
          <p:nvPr/>
        </p:nvPicPr>
        <p:blipFill>
          <a:blip r:embed="rId2"/>
          <a:stretch>
            <a:fillRect/>
          </a:stretch>
        </p:blipFill>
        <p:spPr>
          <a:xfrm>
            <a:off x="1331852" y="0"/>
            <a:ext cx="9528296" cy="6858000"/>
          </a:xfrm>
          <a:prstGeom prst="rect">
            <a:avLst/>
          </a:prstGeom>
        </p:spPr>
      </p:pic>
    </p:spTree>
    <p:extLst>
      <p:ext uri="{BB962C8B-B14F-4D97-AF65-F5344CB8AC3E}">
        <p14:creationId xmlns:p14="http://schemas.microsoft.com/office/powerpoint/2010/main" val="3740129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1446A19-A632-F3E5-67C5-D86824B0AFA8}"/>
              </a:ext>
            </a:extLst>
          </p:cNvPr>
          <p:cNvPicPr>
            <a:picLocks noChangeAspect="1"/>
          </p:cNvPicPr>
          <p:nvPr/>
        </p:nvPicPr>
        <p:blipFill>
          <a:blip r:embed="rId2"/>
          <a:stretch>
            <a:fillRect/>
          </a:stretch>
        </p:blipFill>
        <p:spPr>
          <a:xfrm>
            <a:off x="1850936" y="0"/>
            <a:ext cx="8490127" cy="6858000"/>
          </a:xfrm>
          <a:prstGeom prst="rect">
            <a:avLst/>
          </a:prstGeom>
        </p:spPr>
      </p:pic>
    </p:spTree>
    <p:extLst>
      <p:ext uri="{BB962C8B-B14F-4D97-AF65-F5344CB8AC3E}">
        <p14:creationId xmlns:p14="http://schemas.microsoft.com/office/powerpoint/2010/main" val="1583407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A2705BC-9362-5F47-DC25-8246D19BB49F}"/>
              </a:ext>
            </a:extLst>
          </p:cNvPr>
          <p:cNvPicPr>
            <a:picLocks noChangeAspect="1"/>
          </p:cNvPicPr>
          <p:nvPr/>
        </p:nvPicPr>
        <p:blipFill>
          <a:blip r:embed="rId2"/>
          <a:stretch>
            <a:fillRect/>
          </a:stretch>
        </p:blipFill>
        <p:spPr>
          <a:xfrm>
            <a:off x="2192991" y="0"/>
            <a:ext cx="7806017" cy="6858000"/>
          </a:xfrm>
          <a:prstGeom prst="rect">
            <a:avLst/>
          </a:prstGeom>
        </p:spPr>
      </p:pic>
      <p:sp>
        <p:nvSpPr>
          <p:cNvPr id="4" name="Rectangle 3">
            <a:extLst>
              <a:ext uri="{FF2B5EF4-FFF2-40B4-BE49-F238E27FC236}">
                <a16:creationId xmlns:a16="http://schemas.microsoft.com/office/drawing/2014/main" id="{76052B9C-1BD8-1205-D26B-F96557CDB158}"/>
              </a:ext>
            </a:extLst>
          </p:cNvPr>
          <p:cNvSpPr/>
          <p:nvPr/>
        </p:nvSpPr>
        <p:spPr>
          <a:xfrm>
            <a:off x="9640186" y="163033"/>
            <a:ext cx="425302" cy="333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84EB45FE-481D-79EB-B048-002455065ADE}"/>
              </a:ext>
            </a:extLst>
          </p:cNvPr>
          <p:cNvSpPr/>
          <p:nvPr/>
        </p:nvSpPr>
        <p:spPr>
          <a:xfrm>
            <a:off x="9505507" y="3530009"/>
            <a:ext cx="559981" cy="333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314612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536A37-E3C6-C527-6437-217D22DB7706}"/>
              </a:ext>
            </a:extLst>
          </p:cNvPr>
          <p:cNvPicPr>
            <a:picLocks noChangeAspect="1"/>
          </p:cNvPicPr>
          <p:nvPr/>
        </p:nvPicPr>
        <p:blipFill>
          <a:blip r:embed="rId2"/>
          <a:stretch>
            <a:fillRect/>
          </a:stretch>
        </p:blipFill>
        <p:spPr>
          <a:xfrm>
            <a:off x="2021416" y="0"/>
            <a:ext cx="8149167" cy="6858000"/>
          </a:xfrm>
          <a:prstGeom prst="rect">
            <a:avLst/>
          </a:prstGeom>
        </p:spPr>
      </p:pic>
      <p:sp>
        <p:nvSpPr>
          <p:cNvPr id="4" name="Rectangle 3">
            <a:extLst>
              <a:ext uri="{FF2B5EF4-FFF2-40B4-BE49-F238E27FC236}">
                <a16:creationId xmlns:a16="http://schemas.microsoft.com/office/drawing/2014/main" id="{2CA3263A-4FB3-311D-5E09-B58668F6983A}"/>
              </a:ext>
            </a:extLst>
          </p:cNvPr>
          <p:cNvSpPr/>
          <p:nvPr/>
        </p:nvSpPr>
        <p:spPr>
          <a:xfrm>
            <a:off x="9796130" y="77972"/>
            <a:ext cx="581247" cy="3189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8066010E-087A-3EB2-8393-CD841BB3D65C}"/>
              </a:ext>
            </a:extLst>
          </p:cNvPr>
          <p:cNvSpPr/>
          <p:nvPr/>
        </p:nvSpPr>
        <p:spPr>
          <a:xfrm>
            <a:off x="9796130" y="4004930"/>
            <a:ext cx="439479" cy="5387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1082732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3CAE542-F612-CDDF-B702-E1278068E54C}"/>
              </a:ext>
            </a:extLst>
          </p:cNvPr>
          <p:cNvPicPr>
            <a:picLocks noChangeAspect="1"/>
          </p:cNvPicPr>
          <p:nvPr/>
        </p:nvPicPr>
        <p:blipFill>
          <a:blip r:embed="rId2"/>
          <a:stretch>
            <a:fillRect/>
          </a:stretch>
        </p:blipFill>
        <p:spPr>
          <a:xfrm>
            <a:off x="1975249" y="0"/>
            <a:ext cx="8241501" cy="6858000"/>
          </a:xfrm>
          <a:prstGeom prst="rect">
            <a:avLst/>
          </a:prstGeom>
        </p:spPr>
      </p:pic>
    </p:spTree>
    <p:extLst>
      <p:ext uri="{BB962C8B-B14F-4D97-AF65-F5344CB8AC3E}">
        <p14:creationId xmlns:p14="http://schemas.microsoft.com/office/powerpoint/2010/main" val="266118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68B6A3-F1EF-51FA-0B24-950C5B3C51F7}"/>
              </a:ext>
            </a:extLst>
          </p:cNvPr>
          <p:cNvPicPr>
            <a:picLocks noChangeAspect="1"/>
          </p:cNvPicPr>
          <p:nvPr/>
        </p:nvPicPr>
        <p:blipFill>
          <a:blip r:embed="rId2"/>
          <a:stretch>
            <a:fillRect/>
          </a:stretch>
        </p:blipFill>
        <p:spPr>
          <a:xfrm>
            <a:off x="1849006" y="0"/>
            <a:ext cx="8493987" cy="6858000"/>
          </a:xfrm>
          <a:prstGeom prst="rect">
            <a:avLst/>
          </a:prstGeom>
        </p:spPr>
      </p:pic>
      <p:sp>
        <p:nvSpPr>
          <p:cNvPr id="4" name="Rectangle 3">
            <a:extLst>
              <a:ext uri="{FF2B5EF4-FFF2-40B4-BE49-F238E27FC236}">
                <a16:creationId xmlns:a16="http://schemas.microsoft.com/office/drawing/2014/main" id="{C4E17EE6-C77B-4C7F-FC05-AE484B5B6790}"/>
              </a:ext>
            </a:extLst>
          </p:cNvPr>
          <p:cNvSpPr/>
          <p:nvPr/>
        </p:nvSpPr>
        <p:spPr>
          <a:xfrm>
            <a:off x="9895367" y="0"/>
            <a:ext cx="630866" cy="467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0EA9980C-4D10-C841-5051-11CB2EE9EC81}"/>
              </a:ext>
            </a:extLst>
          </p:cNvPr>
          <p:cNvSpPr/>
          <p:nvPr/>
        </p:nvSpPr>
        <p:spPr>
          <a:xfrm>
            <a:off x="9895367" y="3714307"/>
            <a:ext cx="559982" cy="4678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210826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949E7C1-9E0B-F3E8-A3FE-51BD667DC388}"/>
              </a:ext>
            </a:extLst>
          </p:cNvPr>
          <p:cNvPicPr>
            <a:picLocks noChangeAspect="1"/>
          </p:cNvPicPr>
          <p:nvPr/>
        </p:nvPicPr>
        <p:blipFill>
          <a:blip r:embed="rId2"/>
          <a:stretch>
            <a:fillRect/>
          </a:stretch>
        </p:blipFill>
        <p:spPr>
          <a:xfrm>
            <a:off x="2142326" y="0"/>
            <a:ext cx="7907348" cy="6858000"/>
          </a:xfrm>
          <a:prstGeom prst="rect">
            <a:avLst/>
          </a:prstGeom>
        </p:spPr>
      </p:pic>
      <p:sp>
        <p:nvSpPr>
          <p:cNvPr id="4" name="Rectangle 3">
            <a:extLst>
              <a:ext uri="{FF2B5EF4-FFF2-40B4-BE49-F238E27FC236}">
                <a16:creationId xmlns:a16="http://schemas.microsoft.com/office/drawing/2014/main" id="{8FCE5A9F-8735-877B-F9EB-A8D4F3E4A017}"/>
              </a:ext>
            </a:extLst>
          </p:cNvPr>
          <p:cNvSpPr/>
          <p:nvPr/>
        </p:nvSpPr>
        <p:spPr>
          <a:xfrm>
            <a:off x="9470065" y="0"/>
            <a:ext cx="772633" cy="496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5" name="Rectangle 4">
            <a:extLst>
              <a:ext uri="{FF2B5EF4-FFF2-40B4-BE49-F238E27FC236}">
                <a16:creationId xmlns:a16="http://schemas.microsoft.com/office/drawing/2014/main" id="{9F6E8170-B998-93EA-2A7A-30CAEA1CAEEB}"/>
              </a:ext>
            </a:extLst>
          </p:cNvPr>
          <p:cNvSpPr/>
          <p:nvPr/>
        </p:nvSpPr>
        <p:spPr>
          <a:xfrm>
            <a:off x="9470065" y="3792279"/>
            <a:ext cx="723014" cy="4111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376811040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TM03457491[[fn=Метрополия]]</Template>
  <TotalTime>7604</TotalTime>
  <Words>519</Words>
  <Application>Microsoft Office PowerPoint</Application>
  <PresentationFormat>Widescreen</PresentationFormat>
  <Paragraphs>14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Calibri Light</vt:lpstr>
      <vt:lpstr>Times New Roman</vt:lpstr>
      <vt:lpstr>Wingdings</vt:lpstr>
      <vt:lpstr>Retrospect</vt:lpstr>
      <vt:lpstr>  SATISFACȚIA CADRELOR DIDACTICE LA LOCUL DE MUNCĂ 2024-2025 Chestionar Realizat DMCDCS (106 respondenți)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Comentarii și propuneri</vt:lpstr>
      <vt:lpstr>Comentarii și propuneri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  privind realizarea OBC în cadrul ASEM  pentru anul universitar 2023-2024</dc:title>
  <dc:creator>Vaculovschi Elena</dc:creator>
  <cp:lastModifiedBy>Vaculovschi Elena</cp:lastModifiedBy>
  <cp:revision>19</cp:revision>
  <cp:lastPrinted>2024-06-24T10:11:10Z</cp:lastPrinted>
  <dcterms:created xsi:type="dcterms:W3CDTF">2024-06-19T13:27:44Z</dcterms:created>
  <dcterms:modified xsi:type="dcterms:W3CDTF">2025-09-22T09:24:37Z</dcterms:modified>
</cp:coreProperties>
</file>